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C970-348B-4E1A-87A1-43C04901900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A4F73-EB50-4B15-A2CC-DC9372E3F2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cterial_growth_en.sv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, A., Kaur, N., Patel, S., </a:t>
            </a:r>
            <a:r>
              <a:rPr lang="en-US" dirty="0" err="1"/>
              <a:t>Luecke</a:t>
            </a:r>
            <a:r>
              <a:rPr lang="en-US" dirty="0"/>
              <a:t>, D. and </a:t>
            </a:r>
            <a:r>
              <a:rPr lang="en-US" dirty="0" err="1"/>
              <a:t>Sapi</a:t>
            </a:r>
            <a:r>
              <a:rPr lang="en-US" dirty="0"/>
              <a:t>, E. (2010) In vitro effectiveness of </a:t>
            </a:r>
            <a:r>
              <a:rPr lang="en-US" dirty="0" err="1"/>
              <a:t>samento</a:t>
            </a:r>
            <a:r>
              <a:rPr lang="en-US" dirty="0"/>
              <a:t> and banderol herbal extracts on the different morphological forms of Borrelia burgdorferi. Townsend Lett 7: 1–4.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F097B-D357-524D-B24F-0E4A10B08F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26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bacterial cell divides into two daughter cells by binary fission.</a:t>
            </a:r>
          </a:p>
          <a:p>
            <a:r>
              <a:rPr lang="en-US"/>
              <a:t>The exponential or log phase is when the bacterial population is increasing.</a:t>
            </a:r>
          </a:p>
          <a:p>
            <a:r>
              <a:rPr lang="en-US"/>
              <a:t>The stationary phase (plateau) is when the number of the dividing cells and the number of dying cells are equal.</a:t>
            </a:r>
          </a:p>
          <a:p>
            <a:endParaRPr lang="en-US"/>
          </a:p>
          <a:p>
            <a:r>
              <a:rPr lang="en-US">
                <a:hlinkClick r:id="rId3"/>
              </a:rPr>
              <a:t>M•Komorniczak -talk- Illustration by : Michał Komorniczak This file has been released into the Creative Commons 3.0. Attribution-ShareAlike (CC BY-SA 3.0) If you use on your website or in your publication my images (either original or modified), you are requested to give me details: Michał Komorniczak (Poland) or Michal Komorniczak (Poland). For more information, write to my e-mail address: m.komorniczak.pl@gmail.com</a:t>
            </a:r>
            <a:r>
              <a:rPr lang="en-US"/>
              <a:t>, </a:t>
            </a:r>
            <a:r>
              <a:rPr lang="en-US">
                <a:hlinkClick r:id="rId4"/>
              </a:rPr>
              <a:t>CC BY-SA 3.0</a:t>
            </a:r>
            <a:r>
              <a:rPr lang="en-US"/>
              <a:t>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F555-E07E-914D-9182-EF5981B196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08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Doxycycline (</a:t>
            </a:r>
            <a:r>
              <a:rPr lang="en-US" err="1"/>
              <a:t>DoxC</a:t>
            </a:r>
            <a:r>
              <a:rPr lang="en-US"/>
              <a:t>) was used as a positive control. </a:t>
            </a:r>
          </a:p>
          <a:p>
            <a:r>
              <a:rPr lang="en-US"/>
              <a:t>1× PBS and 25% alcohol were used as negative controls, respectively.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F555-E07E-914D-9182-EF5981B196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68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EBD-7FFB-5F48-880F-DDC434E640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98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C1A4-A5A8-4E32-A8AA-451F872EEC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Stevia picture</a:t>
            </a:r>
          </a:p>
          <a:p>
            <a:r>
              <a:rPr lang="en-US" i="0" dirty="0"/>
              <a:t>https://</a:t>
            </a:r>
            <a:r>
              <a:rPr lang="en-US" i="0" dirty="0" err="1"/>
              <a:t>pixabay.com</a:t>
            </a:r>
            <a:r>
              <a:rPr lang="en-US" i="0" dirty="0"/>
              <a:t>/photos/stevia-leaf-sugar-plant-sweetness-74187/</a:t>
            </a:r>
          </a:p>
          <a:p>
            <a:r>
              <a:rPr lang="en-US" i="0" dirty="0"/>
              <a:t>Free for commercial use, no attribution required</a:t>
            </a:r>
          </a:p>
          <a:p>
            <a:endParaRPr lang="en-US" i="0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E8E2E-D9B8-6D46-B9D3-07D9BA72F3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4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85FD-D381-4E56-A950-1AA4F07EB88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726E-11FC-4A80-A8D8-1F82E3BBFD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Bacterial_growth_e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Lyme on a 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Epidemic Answers</a:t>
            </a:r>
          </a:p>
          <a:p>
            <a:r>
              <a:rPr lang="en-US" dirty="0" smtClean="0"/>
              <a:t>Teresa Holler, MS, PA-C, FMAPS</a:t>
            </a:r>
          </a:p>
          <a:p>
            <a:r>
              <a:rPr lang="en-US" dirty="0" smtClean="0"/>
              <a:t>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0135CFC-F39C-6849-80D2-1CD13870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GlucoMedix</a:t>
            </a:r>
            <a:endParaRPr lang="en-US" sz="6000" b="1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0B609515-03AC-E445-B8BC-F4BBD7B653C1}"/>
              </a:ext>
            </a:extLst>
          </p:cNvPr>
          <p:cNvSpPr txBox="1">
            <a:spLocks/>
          </p:cNvSpPr>
          <p:nvPr/>
        </p:nvSpPr>
        <p:spPr>
          <a:xfrm>
            <a:off x="629841" y="5365751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77BE305-B603-C245-A7E3-E076E5B7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0A0-F611-FF47-B439-66A124554F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xmlns="" id="{5FE395C8-36B0-6785-AC90-0216CC59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2372" y="4873025"/>
            <a:ext cx="2830730" cy="1070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Stevia leaf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Stevia </a:t>
            </a:r>
            <a:r>
              <a:rPr lang="en-US" i="1" dirty="0" err="1"/>
              <a:t>rebaudiana</a:t>
            </a:r>
            <a:r>
              <a:rPr lang="en-US" i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8" name="Content Placeholder 22">
            <a:extLst>
              <a:ext uri="{FF2B5EF4-FFF2-40B4-BE49-F238E27FC236}">
                <a16:creationId xmlns:a16="http://schemas.microsoft.com/office/drawing/2014/main" xmlns="" id="{A07FF45B-CA22-D912-275D-BFFFA1309458}"/>
              </a:ext>
            </a:extLst>
          </p:cNvPr>
          <p:cNvSpPr txBox="1">
            <a:spLocks/>
          </p:cNvSpPr>
          <p:nvPr/>
        </p:nvSpPr>
        <p:spPr>
          <a:xfrm>
            <a:off x="5153926" y="4873024"/>
            <a:ext cx="3121838" cy="1217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Samento Cat’s Claw bark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</a:t>
            </a:r>
            <a:r>
              <a:rPr lang="en-US" i="1" dirty="0" err="1"/>
              <a:t>Uncaria</a:t>
            </a:r>
            <a:r>
              <a:rPr lang="en-US" i="1" dirty="0"/>
              <a:t> tomentosa</a:t>
            </a:r>
            <a:r>
              <a:rPr lang="en-US" dirty="0"/>
              <a:t>)</a:t>
            </a:r>
          </a:p>
        </p:txBody>
      </p:sp>
      <p:pic>
        <p:nvPicPr>
          <p:cNvPr id="3" name="Content Placeholder 26">
            <a:extLst>
              <a:ext uri="{FF2B5EF4-FFF2-40B4-BE49-F238E27FC236}">
                <a16:creationId xmlns:a16="http://schemas.microsoft.com/office/drawing/2014/main" xmlns="" id="{B57FF1E3-9367-8C9C-CFAC-9F91D2FF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26" y="1690688"/>
            <a:ext cx="2187702" cy="2916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1CF5D2-4452-7EBE-D147-FFDE4DE012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373" y="1690689"/>
            <a:ext cx="2187703" cy="2916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80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NutraBRT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5334000"/>
            <a:ext cx="4040188" cy="128428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Houttuynia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Yu Xing Cao / </a:t>
            </a:r>
            <a:r>
              <a:rPr lang="zh-CN" altLang="en-US" dirty="0" smtClean="0"/>
              <a:t>鱼腥草</a:t>
            </a:r>
            <a:endParaRPr lang="en-CA" altLang="zh-CN" dirty="0" smtClean="0"/>
          </a:p>
          <a:p>
            <a:r>
              <a:rPr lang="en-US" i="1" dirty="0" err="1" smtClean="0"/>
              <a:t>Houttuynia</a:t>
            </a:r>
            <a:r>
              <a:rPr lang="en-US" i="1" dirty="0" smtClean="0"/>
              <a:t> </a:t>
            </a:r>
            <a:r>
              <a:rPr lang="en-US" i="1" dirty="0" err="1" smtClean="0"/>
              <a:t>cordata</a:t>
            </a:r>
            <a:r>
              <a:rPr lang="en-US" i="1" dirty="0" smtClean="0"/>
              <a:t> </a:t>
            </a:r>
            <a:r>
              <a:rPr lang="en-US" dirty="0" smtClean="0"/>
              <a:t>(leaves)</a:t>
            </a:r>
            <a:endParaRPr lang="en-CA" altLang="zh-CN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5410200"/>
            <a:ext cx="4041775" cy="120808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Cumanda</a:t>
            </a:r>
            <a:endParaRPr lang="en-US" dirty="0" smtClean="0"/>
          </a:p>
          <a:p>
            <a:r>
              <a:rPr lang="en-US" i="1" dirty="0" err="1" smtClean="0"/>
              <a:t>Campsiandra</a:t>
            </a:r>
            <a:r>
              <a:rPr lang="en-US" i="1" dirty="0" smtClean="0"/>
              <a:t>  </a:t>
            </a:r>
            <a:r>
              <a:rPr lang="en-US" i="1" dirty="0" err="1" smtClean="0"/>
              <a:t>angustifolia</a:t>
            </a:r>
            <a:r>
              <a:rPr lang="en-US" i="1" dirty="0" smtClean="0"/>
              <a:t> </a:t>
            </a:r>
            <a:r>
              <a:rPr lang="en-US" dirty="0" smtClean="0"/>
              <a:t>(bark)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A11FA73-7776-0D43-B74F-042B8D796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2808288" cy="2808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49CE4B3-5342-FD4C-9960-DF25EC2296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29200" y="2133600"/>
            <a:ext cx="2808288" cy="2808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Lyme and </a:t>
            </a:r>
            <a:r>
              <a:rPr lang="en-US" b="1" dirty="0" err="1" smtClean="0"/>
              <a:t>Coinfection</a:t>
            </a:r>
            <a:r>
              <a:rPr lang="en-US" b="1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 smtClean="0"/>
              <a:t>Glucomedix</a:t>
            </a:r>
            <a:endParaRPr lang="en-US" dirty="0" smtClean="0"/>
          </a:p>
          <a:p>
            <a:r>
              <a:rPr lang="en-US" dirty="0" err="1" smtClean="0"/>
              <a:t>Nutra</a:t>
            </a:r>
            <a:r>
              <a:rPr lang="en-US" dirty="0" smtClean="0"/>
              <a:t> </a:t>
            </a:r>
            <a:r>
              <a:rPr lang="en-US" dirty="0" smtClean="0"/>
              <a:t>BRT</a:t>
            </a:r>
            <a:endParaRPr lang="en-US" dirty="0" smtClean="0"/>
          </a:p>
          <a:p>
            <a:r>
              <a:rPr lang="en-US" dirty="0" smtClean="0"/>
              <a:t>Baikal Skullcap</a:t>
            </a:r>
          </a:p>
          <a:p>
            <a:r>
              <a:rPr lang="en-US" dirty="0" err="1" smtClean="0"/>
              <a:t>Burbur</a:t>
            </a:r>
            <a:r>
              <a:rPr lang="en-US" dirty="0" smtClean="0"/>
              <a:t> / </a:t>
            </a:r>
            <a:r>
              <a:rPr lang="en-US" dirty="0" err="1" smtClean="0"/>
              <a:t>Pinella</a:t>
            </a:r>
            <a:endParaRPr lang="en-US" dirty="0" smtClean="0"/>
          </a:p>
          <a:p>
            <a:r>
              <a:rPr lang="en-US" b="1" u="sng" dirty="0" smtClean="0"/>
              <a:t>Standard Protocol</a:t>
            </a:r>
            <a:endParaRPr lang="en-US" dirty="0" smtClean="0"/>
          </a:p>
          <a:p>
            <a:r>
              <a:rPr lang="en-US" dirty="0" smtClean="0"/>
              <a:t>Start with 1 drop, 2x daily of each herb (1, 2 and 3) at least 30 minutes before food, if possible.</a:t>
            </a:r>
            <a:br>
              <a:rPr lang="en-US" dirty="0" smtClean="0"/>
            </a:br>
            <a:r>
              <a:rPr lang="en-US" dirty="0" smtClean="0"/>
              <a:t>Add 1 </a:t>
            </a:r>
            <a:r>
              <a:rPr lang="en-US" dirty="0" err="1" smtClean="0"/>
              <a:t>dropperful</a:t>
            </a:r>
            <a:r>
              <a:rPr lang="en-US" dirty="0" smtClean="0"/>
              <a:t> of </a:t>
            </a:r>
            <a:r>
              <a:rPr lang="en-US" dirty="0" err="1" smtClean="0"/>
              <a:t>Burbur</a:t>
            </a:r>
            <a:r>
              <a:rPr lang="en-US" dirty="0" smtClean="0"/>
              <a:t> / </a:t>
            </a:r>
            <a:r>
              <a:rPr lang="en-US" dirty="0" err="1" smtClean="0"/>
              <a:t>Pinella</a:t>
            </a:r>
            <a:r>
              <a:rPr lang="en-US" dirty="0" smtClean="0"/>
              <a:t> (4) with each dose.</a:t>
            </a:r>
            <a:br>
              <a:rPr lang="en-US" dirty="0" smtClean="0"/>
            </a:br>
            <a:r>
              <a:rPr lang="en-US" dirty="0" smtClean="0"/>
              <a:t>Put all the </a:t>
            </a:r>
            <a:r>
              <a:rPr lang="en-US" dirty="0" smtClean="0"/>
              <a:t>herbs </a:t>
            </a:r>
            <a:r>
              <a:rPr lang="en-US" dirty="0" smtClean="0"/>
              <a:t>together in </a:t>
            </a:r>
            <a:r>
              <a:rPr lang="en-US" dirty="0" smtClean="0"/>
              <a:t>a small amount of water. </a:t>
            </a:r>
            <a:br>
              <a:rPr lang="en-US" dirty="0" smtClean="0"/>
            </a:br>
            <a:r>
              <a:rPr lang="en-US" dirty="0" smtClean="0"/>
              <a:t>Increase each day by 1 drop, working up slowly to target dose (based on age below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* Hold the current dose if patient is experiencing new or worsening symptoms (</a:t>
            </a:r>
            <a:r>
              <a:rPr lang="en-US" dirty="0" err="1" smtClean="0"/>
              <a:t>Herxheimer</a:t>
            </a:r>
            <a:r>
              <a:rPr lang="en-US" dirty="0" smtClean="0"/>
              <a:t> reaction). </a:t>
            </a:r>
            <a:r>
              <a:rPr lang="en-US" dirty="0" smtClean="0"/>
              <a:t>Try 4 </a:t>
            </a:r>
            <a:r>
              <a:rPr lang="en-US" dirty="0" err="1" smtClean="0"/>
              <a:t>dropperful</a:t>
            </a:r>
            <a:r>
              <a:rPr lang="en-US" dirty="0" smtClean="0"/>
              <a:t> of </a:t>
            </a:r>
            <a:r>
              <a:rPr lang="en-US" dirty="0" err="1" smtClean="0"/>
              <a:t>Burbur</a:t>
            </a:r>
            <a:r>
              <a:rPr lang="en-US" dirty="0" smtClean="0"/>
              <a:t> / </a:t>
            </a:r>
            <a:r>
              <a:rPr lang="en-US" dirty="0" err="1" smtClean="0"/>
              <a:t>Pinella</a:t>
            </a:r>
            <a:r>
              <a:rPr lang="en-US" dirty="0" smtClean="0"/>
              <a:t> added </a:t>
            </a:r>
            <a:r>
              <a:rPr lang="en-US" dirty="0" smtClean="0"/>
              <a:t>to water bottle and drink throughout the </a:t>
            </a:r>
            <a:r>
              <a:rPr lang="en-US" dirty="0" smtClean="0"/>
              <a:t>day, if needed. </a:t>
            </a:r>
            <a:r>
              <a:rPr lang="en-US" dirty="0" smtClean="0"/>
              <a:t>Do not increase dosage until symptoms subside.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Once you reach target dose, continue this protocol 2-4 months after symptoms resolve.</a:t>
            </a:r>
            <a:br>
              <a:rPr lang="en-US" dirty="0" smtClean="0"/>
            </a:br>
            <a:r>
              <a:rPr lang="en-US" dirty="0" smtClean="0"/>
              <a:t>It is recommended to titrate off each herb one at a </a:t>
            </a:r>
            <a:r>
              <a:rPr lang="en-US" dirty="0" smtClean="0"/>
              <a:t>time to make sure symptoms do not recur.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Adult Dosage (age 12+)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target </a:t>
            </a:r>
            <a:r>
              <a:rPr lang="en-US" dirty="0" smtClean="0"/>
              <a:t>dose of 40 drops, 2x daily.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Children’s Dosage</a:t>
            </a:r>
            <a:r>
              <a:rPr lang="en-US" b="1" dirty="0" smtClean="0"/>
              <a:t> (ages 6-12)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 </a:t>
            </a:r>
            <a:r>
              <a:rPr lang="en-US" dirty="0" smtClean="0"/>
              <a:t>dose of 20 drops, 2x daily.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Protocol for Children</a:t>
            </a:r>
            <a:r>
              <a:rPr lang="en-US" b="1" dirty="0" smtClean="0"/>
              <a:t> (ages 2-6)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 </a:t>
            </a:r>
            <a:r>
              <a:rPr lang="en-US" dirty="0" smtClean="0"/>
              <a:t>dose of 10 drops, 2x daily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INDIVIDUALIZE CARE WITH YOUR PRACTITIONER AND ADJUST AS REQUIRED</a:t>
            </a:r>
          </a:p>
          <a:p>
            <a:r>
              <a:rPr lang="en-US" dirty="0" smtClean="0"/>
              <a:t>IF NO IMPROVEMENT, RECONSIDER YOUR DIAGNOSIS AND/OR TREATMENT APPROACH WITH YOUR MEDICAL PROVIDER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Speakers’s</a:t>
            </a:r>
            <a:r>
              <a:rPr lang="en-US" dirty="0" smtClean="0"/>
              <a:t> Bureau/Consultant: </a:t>
            </a:r>
            <a:r>
              <a:rPr lang="en-US" dirty="0" err="1" smtClean="0"/>
              <a:t>NutraMedix</a:t>
            </a:r>
            <a:r>
              <a:rPr lang="en-US" dirty="0" smtClean="0"/>
              <a:t>, LLC</a:t>
            </a:r>
          </a:p>
          <a:p>
            <a:endParaRPr lang="en-US" dirty="0" smtClean="0"/>
          </a:p>
          <a:p>
            <a:r>
              <a:rPr lang="en-US" dirty="0" smtClean="0"/>
              <a:t>Presentations are intended for educational purposes only and do not replace independent professional judgment. Please discuss your individual treatment needs and decisions with your primary medical provider.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me Protocol 4 Herbs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0"/>
            <a:ext cx="5657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7A365-8B14-104C-B6A1-F7CD02A3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7275"/>
          </a:xfrm>
        </p:spPr>
        <p:txBody>
          <a:bodyPr>
            <a:normAutofit fontScale="90000"/>
          </a:bodyPr>
          <a:lstStyle/>
          <a:p>
            <a:r>
              <a:rPr lang="en-US" dirty="0"/>
              <a:t>In Vitro Study with Samento + Banderol</a:t>
            </a:r>
            <a:br>
              <a:rPr lang="en-US" dirty="0"/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Datar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et al., 2010)</a:t>
            </a:r>
            <a:endParaRPr lang="en-US" sz="3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3E972FF-F2AB-2246-9E3D-8732F2B91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079" y="1676667"/>
            <a:ext cx="4038837" cy="3183201"/>
          </a:xfr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BC553E-ABE6-9845-B83F-19CFBA83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74" y="1676667"/>
            <a:ext cx="4552247" cy="31832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B25F16-B4E6-6549-8641-7D17A8F1E119}"/>
              </a:ext>
            </a:extLst>
          </p:cNvPr>
          <p:cNvSpPr txBox="1"/>
          <p:nvPr/>
        </p:nvSpPr>
        <p:spPr>
          <a:xfrm>
            <a:off x="1266687" y="5096935"/>
            <a:ext cx="1695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SAMENTO</a:t>
            </a:r>
          </a:p>
          <a:p>
            <a:r>
              <a:rPr lang="en-US" dirty="0"/>
              <a:t>Spirochetes – blue</a:t>
            </a:r>
          </a:p>
          <a:p>
            <a:r>
              <a:rPr lang="en-US" dirty="0"/>
              <a:t>Round bodies – tan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DD7745-0BB3-C647-9D13-9EFB6D7D0200}"/>
              </a:ext>
            </a:extLst>
          </p:cNvPr>
          <p:cNvSpPr txBox="1"/>
          <p:nvPr/>
        </p:nvSpPr>
        <p:spPr>
          <a:xfrm>
            <a:off x="6337300" y="5028936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BANDEROL</a:t>
            </a:r>
          </a:p>
          <a:p>
            <a:r>
              <a:rPr lang="en-US"/>
              <a:t>Spirochetes – blue</a:t>
            </a:r>
          </a:p>
          <a:p>
            <a:r>
              <a:rPr lang="en-US"/>
              <a:t>Round bodies – tan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405582F4-D2A6-DE47-8942-E3C1B27637C8}"/>
              </a:ext>
            </a:extLst>
          </p:cNvPr>
          <p:cNvCxnSpPr/>
          <p:nvPr/>
        </p:nvCxnSpPr>
        <p:spPr>
          <a:xfrm>
            <a:off x="2266627" y="2743200"/>
            <a:ext cx="0" cy="1007390"/>
          </a:xfrm>
          <a:prstGeom prst="straightConnector1">
            <a:avLst/>
          </a:prstGeom>
          <a:ln w="76200">
            <a:solidFill>
              <a:srgbClr val="00EE2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11585E31-C8D4-D34E-96C3-B4BAC44541ED}"/>
              </a:ext>
            </a:extLst>
          </p:cNvPr>
          <p:cNvCxnSpPr/>
          <p:nvPr/>
        </p:nvCxnSpPr>
        <p:spPr>
          <a:xfrm>
            <a:off x="6892871" y="2743200"/>
            <a:ext cx="0" cy="1007390"/>
          </a:xfrm>
          <a:prstGeom prst="straightConnector1">
            <a:avLst/>
          </a:prstGeom>
          <a:ln w="76200">
            <a:solidFill>
              <a:srgbClr val="00EE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085E867-4329-C645-B767-FD17624B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0A0-F611-FF47-B439-66A124554F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68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02F7B-BD96-C244-8377-9AC21901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Bacterial 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704FE8B-4C44-A745-9F98-73380DFF29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7764" y="2016913"/>
            <a:ext cx="4378036" cy="400288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Theophilus</a:t>
            </a:r>
            <a:r>
              <a:rPr lang="en-US" dirty="0" smtClean="0"/>
              <a:t>, P. A., et al. (2015). </a:t>
            </a:r>
            <a:r>
              <a:rPr lang="en-US" b="1" dirty="0" smtClean="0"/>
              <a:t>Effectiveness of </a:t>
            </a:r>
            <a:r>
              <a:rPr lang="en-US" b="1" dirty="0" err="1" smtClean="0"/>
              <a:t>Stevia</a:t>
            </a:r>
            <a:r>
              <a:rPr lang="en-US" b="1" dirty="0" smtClean="0"/>
              <a:t> </a:t>
            </a:r>
            <a:r>
              <a:rPr lang="en-US" b="1" dirty="0" err="1" smtClean="0"/>
              <a:t>Rebaudiana</a:t>
            </a:r>
            <a:r>
              <a:rPr lang="en-US" b="1" dirty="0" smtClean="0"/>
              <a:t> Whole Leaf Extract Against the Various Morphological Forms of </a:t>
            </a:r>
            <a:r>
              <a:rPr lang="en-US" b="1" dirty="0" err="1" smtClean="0"/>
              <a:t>Borrelia</a:t>
            </a:r>
            <a:r>
              <a:rPr lang="en-US" b="1" dirty="0" smtClean="0"/>
              <a:t> </a:t>
            </a:r>
            <a:r>
              <a:rPr lang="en-US" b="1" dirty="0" err="1" smtClean="0"/>
              <a:t>Burgdorferi</a:t>
            </a:r>
            <a:r>
              <a:rPr lang="en-US" b="1" dirty="0" smtClean="0"/>
              <a:t> in Vitro</a:t>
            </a:r>
            <a:r>
              <a:rPr lang="en-US" dirty="0" smtClean="0"/>
              <a:t>. </a:t>
            </a:r>
            <a:r>
              <a:rPr lang="en-US" i="1" dirty="0" smtClean="0"/>
              <a:t>European journal of microbiology &amp; immunology</a:t>
            </a:r>
            <a:r>
              <a:rPr lang="en-US" dirty="0" smtClean="0"/>
              <a:t>, </a:t>
            </a:r>
            <a:r>
              <a:rPr lang="en-US" i="1" dirty="0" smtClean="0"/>
              <a:t>5</a:t>
            </a:r>
            <a:r>
              <a:rPr lang="en-US" dirty="0" smtClean="0"/>
              <a:t>(4), 268–280.</a:t>
            </a:r>
          </a:p>
          <a:p>
            <a:r>
              <a:rPr lang="en-US" dirty="0" smtClean="0"/>
              <a:t>Spirochetes, round bodies, and </a:t>
            </a:r>
            <a:r>
              <a:rPr lang="en-US" dirty="0" err="1" smtClean="0"/>
              <a:t>biofilms</a:t>
            </a:r>
            <a:endParaRPr lang="en-US" dirty="0" smtClean="0"/>
          </a:p>
          <a:p>
            <a:r>
              <a:rPr lang="en-US" dirty="0" err="1" smtClean="0"/>
              <a:t>Stevia</a:t>
            </a:r>
            <a:r>
              <a:rPr lang="en-US" dirty="0" smtClean="0"/>
              <a:t> whole extract (NM </a:t>
            </a:r>
            <a:r>
              <a:rPr lang="en-US" dirty="0" err="1" smtClean="0"/>
              <a:t>Stevia</a:t>
            </a:r>
            <a:r>
              <a:rPr lang="en-US" dirty="0" smtClean="0"/>
              <a:t> was “</a:t>
            </a:r>
            <a:r>
              <a:rPr lang="en-US" dirty="0" err="1" smtClean="0"/>
              <a:t>Stevia</a:t>
            </a:r>
            <a:r>
              <a:rPr lang="en-US" dirty="0" smtClean="0"/>
              <a:t> A”), </a:t>
            </a:r>
            <a:r>
              <a:rPr lang="en-US" dirty="0" err="1" smtClean="0"/>
              <a:t>stevioside</a:t>
            </a:r>
            <a:r>
              <a:rPr lang="en-US" dirty="0" smtClean="0"/>
              <a:t>, and three antibiotics (</a:t>
            </a:r>
            <a:r>
              <a:rPr lang="en-US" dirty="0" err="1" smtClean="0"/>
              <a:t>doxycycline</a:t>
            </a:r>
            <a:r>
              <a:rPr lang="en-US" dirty="0" smtClean="0"/>
              <a:t>, </a:t>
            </a:r>
            <a:r>
              <a:rPr lang="en-US" dirty="0" err="1" smtClean="0"/>
              <a:t>cefoperazone</a:t>
            </a:r>
            <a:r>
              <a:rPr lang="en-US" dirty="0" smtClean="0"/>
              <a:t>, </a:t>
            </a:r>
            <a:r>
              <a:rPr lang="en-US" dirty="0" err="1" smtClean="0"/>
              <a:t>daptomycin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Stevia</a:t>
            </a:r>
            <a:r>
              <a:rPr lang="en-US" b="1" dirty="0" smtClean="0"/>
              <a:t> A </a:t>
            </a:r>
            <a:r>
              <a:rPr lang="en-US" b="1" dirty="0" err="1" smtClean="0"/>
              <a:t>signiﬁcantly</a:t>
            </a:r>
            <a:r>
              <a:rPr lang="en-US" b="1" dirty="0" smtClean="0"/>
              <a:t> eliminated the log phase spirochetes and the stationary phase </a:t>
            </a:r>
            <a:r>
              <a:rPr lang="en-US" b="1" dirty="0" err="1" smtClean="0"/>
              <a:t>persisters</a:t>
            </a:r>
            <a:r>
              <a:rPr lang="en-US" b="1" dirty="0" smtClean="0"/>
              <a:t> compared to the control (100% effect for both)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97F865-81A3-AD48-8F2B-F72B2017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0A0-F611-FF47-B439-66A124554FF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B58716-8CEA-1444-A406-ACA979632BC7}"/>
              </a:ext>
            </a:extLst>
          </p:cNvPr>
          <p:cNvSpPr txBox="1"/>
          <p:nvPr/>
        </p:nvSpPr>
        <p:spPr>
          <a:xfrm>
            <a:off x="457200" y="6248400"/>
            <a:ext cx="316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Illustration by : </a:t>
            </a:r>
            <a:r>
              <a:rPr lang="en-US" sz="800" dirty="0" err="1">
                <a:hlinkClick r:id="rId4"/>
              </a:rPr>
              <a:t>Michał</a:t>
            </a:r>
            <a:r>
              <a:rPr lang="en-US" sz="800" dirty="0">
                <a:hlinkClick r:id="rId4"/>
              </a:rPr>
              <a:t> </a:t>
            </a:r>
            <a:r>
              <a:rPr lang="en-US" sz="800" dirty="0" err="1">
                <a:hlinkClick r:id="rId4"/>
              </a:rPr>
              <a:t>Komorniczak</a:t>
            </a:r>
            <a:r>
              <a:rPr lang="en-US" sz="800" dirty="0">
                <a:hlinkClick r:id="rId4"/>
              </a:rPr>
              <a:t> This file has been released into the Creative Commons 3.0. Attribution-</a:t>
            </a:r>
            <a:r>
              <a:rPr lang="en-US" sz="800" dirty="0" err="1">
                <a:hlinkClick r:id="rId4"/>
              </a:rPr>
              <a:t>ShareAlike</a:t>
            </a:r>
            <a:r>
              <a:rPr lang="en-US" sz="800" dirty="0">
                <a:hlinkClick r:id="rId4"/>
              </a:rPr>
              <a:t> (CC BY-SA 3.0)</a:t>
            </a:r>
            <a:r>
              <a:rPr lang="en-US" sz="800" dirty="0"/>
              <a:t>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2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ursor">
            <a:extLst>
              <a:ext uri="{FF2B5EF4-FFF2-40B4-BE49-F238E27FC236}">
                <a16:creationId xmlns:a16="http://schemas.microsoft.com/office/drawing/2014/main" xmlns="" id="{3EDAE18B-0A0C-8E44-8527-BA3651EF0C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8850" y="3544094"/>
            <a:ext cx="685800" cy="9144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10CE54-58A6-F245-822B-91D98FEE6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7840" y="1137921"/>
            <a:ext cx="2937510" cy="4836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Fig. 1. </a:t>
            </a:r>
            <a:r>
              <a:rPr lang="en-US"/>
              <a:t>Preliminary screening of four different extracts of Stevia and </a:t>
            </a:r>
            <a:r>
              <a:rPr lang="en-US" err="1"/>
              <a:t>Stevioside</a:t>
            </a:r>
            <a:r>
              <a:rPr lang="en-US"/>
              <a:t> on the stationary phase of B. burgdorferi after a three-day treatment using the SYBR Green/PI assay. n = 3 ± SD, * p ≤ 0.05,**        p ≤ 0.01 compared to the control</a:t>
            </a:r>
          </a:p>
          <a:p>
            <a:pPr marL="0" indent="0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(Theophilus et al., 2015)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E7A6B5-61ED-4B4F-B99A-B9C08C49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8163"/>
            <a:ext cx="46196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ursor">
            <a:extLst>
              <a:ext uri="{FF2B5EF4-FFF2-40B4-BE49-F238E27FC236}">
                <a16:creationId xmlns:a16="http://schemas.microsoft.com/office/drawing/2014/main" xmlns="" id="{F8CE9168-B2AC-DB4E-956D-F884C4628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531935" y="5904401"/>
            <a:ext cx="914400" cy="685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29E31AD-4CF6-2D47-9B5E-676DE2B5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0A0-F611-FF47-B439-66A124554F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84C65B8A-FDD1-1341-B106-FC61C29784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228600"/>
            <a:ext cx="7543800" cy="5422939"/>
          </a:xfrm>
        </p:spPr>
      </p:pic>
      <p:sp>
        <p:nvSpPr>
          <p:cNvPr id="8" name="TextBox 7"/>
          <p:cNvSpPr txBox="1"/>
          <p:nvPr/>
        </p:nvSpPr>
        <p:spPr>
          <a:xfrm>
            <a:off x="685800" y="55626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Stevia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signiﬁcantly</a:t>
            </a:r>
            <a:r>
              <a:rPr lang="en-US" b="1" dirty="0" smtClean="0">
                <a:solidFill>
                  <a:srgbClr val="FF0000"/>
                </a:solidFill>
              </a:rPr>
              <a:t> eliminated the log phase spirochetes and the stationary phase </a:t>
            </a:r>
            <a:r>
              <a:rPr lang="en-US" b="1" dirty="0" err="1" smtClean="0">
                <a:solidFill>
                  <a:srgbClr val="FF0000"/>
                </a:solidFill>
              </a:rPr>
              <a:t>persisters</a:t>
            </a:r>
            <a:r>
              <a:rPr lang="en-US" b="1" dirty="0" smtClean="0">
                <a:solidFill>
                  <a:srgbClr val="FF0000"/>
                </a:solidFill>
              </a:rPr>
              <a:t> compared to the control (100% effect for both)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200" dirty="0" err="1" smtClean="0"/>
              <a:t>Theophilus</a:t>
            </a:r>
            <a:r>
              <a:rPr lang="en-US" sz="1200" dirty="0" smtClean="0"/>
              <a:t>, P. A., et al. (2015). </a:t>
            </a:r>
            <a:r>
              <a:rPr lang="en-US" sz="1200" b="1" dirty="0" smtClean="0"/>
              <a:t>Effectiveness of </a:t>
            </a:r>
            <a:r>
              <a:rPr lang="en-US" sz="1200" b="1" dirty="0" err="1" smtClean="0"/>
              <a:t>Stevia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Rebaudiana</a:t>
            </a:r>
            <a:r>
              <a:rPr lang="en-US" sz="1200" b="1" dirty="0" smtClean="0"/>
              <a:t> Whole Leaf Extract Against the Various Morphological Forms of </a:t>
            </a:r>
            <a:r>
              <a:rPr lang="en-US" sz="1200" b="1" dirty="0" err="1" smtClean="0"/>
              <a:t>Borrelia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Burgdorferi</a:t>
            </a:r>
            <a:r>
              <a:rPr lang="en-US" sz="1200" b="1" dirty="0" smtClean="0"/>
              <a:t> in Vitro</a:t>
            </a:r>
            <a:r>
              <a:rPr lang="en-US" sz="1200" dirty="0" smtClean="0"/>
              <a:t>. </a:t>
            </a:r>
            <a:r>
              <a:rPr lang="en-US" sz="1200" i="1" dirty="0" smtClean="0"/>
              <a:t>European journal of microbiology &amp; immunology</a:t>
            </a:r>
            <a:r>
              <a:rPr lang="en-US" sz="1200" dirty="0" smtClean="0"/>
              <a:t>, </a:t>
            </a:r>
            <a:r>
              <a:rPr lang="en-US" sz="1200" i="1" dirty="0" smtClean="0"/>
              <a:t>5</a:t>
            </a:r>
            <a:r>
              <a:rPr lang="en-US" sz="1200" dirty="0" smtClean="0"/>
              <a:t>(4), 268–280.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CE79040-1DDB-B048-853D-7E3705A50D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8610" y="710295"/>
            <a:ext cx="5756910" cy="54666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F16C9C-F4B6-FE48-BB47-324A8882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853441"/>
            <a:ext cx="2590800" cy="5287257"/>
          </a:xfrm>
        </p:spPr>
        <p:txBody>
          <a:bodyPr>
            <a:noAutofit/>
          </a:bodyPr>
          <a:lstStyle/>
          <a:p>
            <a:r>
              <a:rPr lang="en-US" sz="1000" dirty="0"/>
              <a:t>Fig. 2C. Susceptibility of log phase (5 days) and stationary phase (8 days) </a:t>
            </a:r>
            <a:r>
              <a:rPr lang="en-US" sz="1000" dirty="0" err="1"/>
              <a:t>Borrelia</a:t>
            </a:r>
            <a:r>
              <a:rPr lang="en-US" sz="1000" dirty="0"/>
              <a:t> </a:t>
            </a:r>
            <a:r>
              <a:rPr lang="en-US" sz="1000" dirty="0" err="1"/>
              <a:t>burgdorferi</a:t>
            </a:r>
            <a:r>
              <a:rPr lang="en-US" sz="1000" dirty="0"/>
              <a:t> to antimicrobial agents after a three-day treatment determined by </a:t>
            </a:r>
          </a:p>
          <a:p>
            <a:r>
              <a:rPr lang="en-US" sz="1000" dirty="0"/>
              <a:t>(C) Representative live/dead images of log and stationary phase B. </a:t>
            </a:r>
            <a:r>
              <a:rPr lang="en-US" sz="1000" dirty="0" err="1"/>
              <a:t>burgdorferi</a:t>
            </a:r>
            <a:r>
              <a:rPr lang="en-US" sz="1000" dirty="0"/>
              <a:t> to antimicrobial agents taken at 200× </a:t>
            </a:r>
            <a:r>
              <a:rPr lang="en-US" sz="1000" dirty="0" err="1"/>
              <a:t>magniﬁcation</a:t>
            </a:r>
            <a:r>
              <a:rPr lang="en-US" sz="1000" dirty="0"/>
              <a:t> (Scale bar − 100 </a:t>
            </a:r>
            <a:r>
              <a:rPr lang="el-GR" sz="1000" dirty="0"/>
              <a:t>μ</a:t>
            </a:r>
            <a:r>
              <a:rPr lang="en-US" sz="1000" dirty="0"/>
              <a:t>m).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   (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Theophilus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et al., 2015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The log phase and the stationary phase culture treated with </a:t>
            </a:r>
            <a:r>
              <a:rPr lang="en-US" b="1" dirty="0" err="1" smtClean="0"/>
              <a:t>Stevia</a:t>
            </a:r>
            <a:r>
              <a:rPr lang="en-US" b="1" dirty="0" smtClean="0"/>
              <a:t> A had only dead cells 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Graphic 7" descr="Cursor">
            <a:extLst>
              <a:ext uri="{FF2B5EF4-FFF2-40B4-BE49-F238E27FC236}">
                <a16:creationId xmlns:a16="http://schemas.microsoft.com/office/drawing/2014/main" xmlns="" id="{91B45F9D-BC1A-154E-A53B-51467EC52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916830">
            <a:off x="5810543" y="5036926"/>
            <a:ext cx="685800" cy="914400"/>
          </a:xfrm>
          <a:prstGeom prst="rect">
            <a:avLst/>
          </a:prstGeom>
        </p:spPr>
      </p:pic>
      <p:pic>
        <p:nvPicPr>
          <p:cNvPr id="9" name="Graphic 8" descr="Cursor">
            <a:extLst>
              <a:ext uri="{FF2B5EF4-FFF2-40B4-BE49-F238E27FC236}">
                <a16:creationId xmlns:a16="http://schemas.microsoft.com/office/drawing/2014/main" xmlns="" id="{1818BA28-4201-564B-BDB0-E86500E8F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916830">
            <a:off x="5810543" y="2411430"/>
            <a:ext cx="6858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0AA06D-733D-9F45-9FD2-96FB3DF6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0A0-F611-FF47-B439-66A124554F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51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Stevia</a:t>
            </a:r>
            <a:r>
              <a:rPr lang="en-US" dirty="0" smtClean="0"/>
              <a:t> A Reduces Viable Organisms Within </a:t>
            </a:r>
            <a:r>
              <a:rPr lang="en-US" dirty="0" err="1" smtClean="0"/>
              <a:t>Biofilm</a:t>
            </a:r>
            <a:endParaRPr lang="en-US" dirty="0"/>
          </a:p>
        </p:txBody>
      </p:sp>
      <p:pic>
        <p:nvPicPr>
          <p:cNvPr id="4" name="Content Placeholder 3" descr="biofilm stevi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447800"/>
            <a:ext cx="6134957" cy="3419953"/>
          </a:xfrm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-The </a:t>
            </a:r>
            <a:r>
              <a:rPr lang="en-US" dirty="0" err="1" smtClean="0"/>
              <a:t>biofilms</a:t>
            </a:r>
            <a:r>
              <a:rPr lang="en-US" dirty="0" smtClean="0"/>
              <a:t> treated with </a:t>
            </a:r>
            <a:r>
              <a:rPr lang="en-US" dirty="0" err="1" smtClean="0"/>
              <a:t>cefoperazone</a:t>
            </a:r>
            <a:r>
              <a:rPr lang="en-US" dirty="0" smtClean="0"/>
              <a:t>, </a:t>
            </a:r>
            <a:r>
              <a:rPr lang="en-US" dirty="0" err="1" smtClean="0"/>
              <a:t>daptomycin</a:t>
            </a:r>
            <a:r>
              <a:rPr lang="en-US" dirty="0" smtClean="0"/>
              <a:t>, and </a:t>
            </a:r>
            <a:r>
              <a:rPr lang="en-US" dirty="0" err="1" smtClean="0"/>
              <a:t>doxycycline</a:t>
            </a:r>
            <a:r>
              <a:rPr lang="en-US" dirty="0" smtClean="0"/>
              <a:t> individually were predominantly green indicating viable spirochetes /round bodies within . </a:t>
            </a:r>
          </a:p>
          <a:p>
            <a:r>
              <a:rPr lang="en-US" dirty="0" smtClean="0"/>
              <a:t>-The </a:t>
            </a:r>
            <a:r>
              <a:rPr lang="en-US" dirty="0" err="1" smtClean="0"/>
              <a:t>biofilms</a:t>
            </a:r>
            <a:r>
              <a:rPr lang="en-US" dirty="0" smtClean="0"/>
              <a:t> treated with the 3 antibiotic combination had a mixture of live and dead cells,  with live cells predominating. 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The </a:t>
            </a:r>
            <a:r>
              <a:rPr lang="en-US" b="1" dirty="0" err="1" smtClean="0"/>
              <a:t>biofilms</a:t>
            </a:r>
            <a:r>
              <a:rPr lang="en-US" b="1" dirty="0" smtClean="0"/>
              <a:t> treated with </a:t>
            </a:r>
            <a:r>
              <a:rPr lang="en-US" b="1" dirty="0" err="1" smtClean="0"/>
              <a:t>Stevia</a:t>
            </a:r>
            <a:r>
              <a:rPr lang="en-US" b="1" dirty="0" smtClean="0"/>
              <a:t> A stained predominantly red, depicting that the </a:t>
            </a:r>
            <a:r>
              <a:rPr lang="en-US" b="1" dirty="0" err="1" smtClean="0"/>
              <a:t>biofilm</a:t>
            </a:r>
            <a:r>
              <a:rPr lang="en-US" b="1" dirty="0" smtClean="0"/>
              <a:t> had mainly dead spirochetes /round bodies.</a:t>
            </a:r>
          </a:p>
          <a:p>
            <a:r>
              <a:rPr lang="en-US" sz="1200" dirty="0" err="1" smtClean="0"/>
              <a:t>Sapi</a:t>
            </a:r>
            <a:r>
              <a:rPr lang="en-US" sz="1200" dirty="0" smtClean="0"/>
              <a:t> E, </a:t>
            </a:r>
            <a:r>
              <a:rPr lang="en-US" sz="1200" dirty="0" err="1" smtClean="0"/>
              <a:t>Kaur</a:t>
            </a:r>
            <a:r>
              <a:rPr lang="en-US" sz="1200" dirty="0" smtClean="0"/>
              <a:t> N, </a:t>
            </a:r>
            <a:r>
              <a:rPr lang="en-US" sz="1200" dirty="0" err="1" smtClean="0"/>
              <a:t>Anyanwu</a:t>
            </a:r>
            <a:r>
              <a:rPr lang="en-US" sz="1200" dirty="0" smtClean="0"/>
              <a:t> S, </a:t>
            </a:r>
            <a:r>
              <a:rPr lang="en-US" sz="1200" dirty="0" err="1" smtClean="0"/>
              <a:t>Luecke</a:t>
            </a:r>
            <a:r>
              <a:rPr lang="en-US" sz="1200" dirty="0" smtClean="0"/>
              <a:t> DF, </a:t>
            </a:r>
            <a:r>
              <a:rPr lang="en-US" sz="1200" dirty="0" err="1" smtClean="0"/>
              <a:t>Datar</a:t>
            </a:r>
            <a:r>
              <a:rPr lang="en-US" sz="1200" dirty="0" smtClean="0"/>
              <a:t> A, Patel S, et al.: Evaluation of in-vitro antibiotic susceptibility of different morphological forms of </a:t>
            </a:r>
            <a:r>
              <a:rPr lang="en-US" sz="1200" dirty="0" err="1" smtClean="0"/>
              <a:t>Borrelia</a:t>
            </a:r>
            <a:r>
              <a:rPr lang="en-US" sz="1200" dirty="0" smtClean="0"/>
              <a:t> </a:t>
            </a:r>
            <a:r>
              <a:rPr lang="en-US" sz="1200" dirty="0" err="1" smtClean="0"/>
              <a:t>burgdorferi</a:t>
            </a:r>
            <a:r>
              <a:rPr lang="en-US" sz="1200" dirty="0" smtClean="0"/>
              <a:t>. Infect Drug Resist 4, 97–113 (2011)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725</Words>
  <Application>Microsoft Office PowerPoint</Application>
  <PresentationFormat>On-screen Show (4:3)</PresentationFormat>
  <Paragraphs>85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Lyme on a Budget</vt:lpstr>
      <vt:lpstr>Disclosures</vt:lpstr>
      <vt:lpstr>Slide 3</vt:lpstr>
      <vt:lpstr>In Vitro Study with Samento + Banderol (Datar et al., 2010)</vt:lpstr>
      <vt:lpstr>Phases of Bacterial Growth</vt:lpstr>
      <vt:lpstr>Slide 6</vt:lpstr>
      <vt:lpstr>Slide 7</vt:lpstr>
      <vt:lpstr>Slide 8</vt:lpstr>
      <vt:lpstr>Stevia A Reduces Viable Organisms Within Biofilm</vt:lpstr>
      <vt:lpstr>GlucoMedix</vt:lpstr>
      <vt:lpstr>NutraBRT</vt:lpstr>
      <vt:lpstr>Lyme and Coinfection Approach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Lyme on a Budget</dc:title>
  <dc:creator>teresaholler</dc:creator>
  <cp:lastModifiedBy>teresaholler</cp:lastModifiedBy>
  <cp:revision>2</cp:revision>
  <dcterms:created xsi:type="dcterms:W3CDTF">2024-05-29T16:06:37Z</dcterms:created>
  <dcterms:modified xsi:type="dcterms:W3CDTF">2024-05-29T16:20:56Z</dcterms:modified>
</cp:coreProperties>
</file>